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384" y="2676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135-A08B-4594-82EC-2C8536DAB85D}" type="datetimeFigureOut">
              <a:rPr lang="de-DE" smtClean="0"/>
              <a:t>21.10.2014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366C-95D5-48E4-BDA3-F3E6D43D5D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366C-95D5-48E4-BDA3-F3E6D43D5D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6F1-81D4-4694-B4FE-67FD09B75240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4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352-E8AD-4F99-A701-4449C612E2CF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91B-C154-4CCF-89AA-52D845E42CB5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1E74-236B-429E-8732-CB31102CD854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2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C1DA-382B-4BF5-AB8F-3D509233A082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63D-4E1F-4FA0-9C79-CE6ABA8C508B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0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2F7D-AF3A-4E10-AFE6-F31B63AC3133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0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3940-5B91-4750-B678-6F00B2828C7B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6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4DC6-C117-4F6E-B5F2-E524D771C565}" type="datetime1">
              <a:rPr lang="de-DE" smtClean="0"/>
              <a:t>21.10.2014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2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94C0-65C3-44BF-B067-12AD3FB2CD46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FFB3-66E4-40E9-84B4-E201C4043640}" type="datetime1">
              <a:rPr lang="de-DE" smtClean="0"/>
              <a:t>21.10.2014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219-84B7-46A2-A75D-E6ECCB7F7A01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710-AB2B-4E19-83ED-5118507A29DE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3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D25-C880-4FC0-9BBA-1FC458C9D070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78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AF4-ACE8-4393-8BDA-34BB614C3CB0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9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D5B-1701-4B4F-A57F-C10BEB07485C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8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5C3-615D-4ABF-A225-337F18513EAD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5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A169-78B7-445D-B77D-BCC51F241605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0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C81-EEA1-4BDC-9F69-74D298454B73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39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BC91-2FB9-44C3-BD9A-AE7DD215F9F5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2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29E-D70E-4BA5-A1DA-41EE9AA31857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82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5835-767D-4978-9CA2-81C5F7100826}" type="datetime1">
              <a:rPr lang="de-DE" smtClean="0"/>
              <a:t>21.10.2014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A79-1D5C-4F1F-9C83-619015881EB7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2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CD3D-EF71-436D-92A5-0FA8B5227B99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67C5-08F3-431C-83BF-C57C0FAFDCD0}" type="datetime1">
              <a:rPr lang="de-DE" smtClean="0"/>
              <a:t>21.10.2014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320-6918-496D-A252-F82966CDBEFD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6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2C4B-1B97-47FF-89F4-4E87A4DA96F0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6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3C9-E479-4A09-A1B1-346F8A0EA34D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3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F97B-9001-484B-B0B2-8F56FF758718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3A95-DFCD-4CE8-8AC0-3EE261461920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5C-6237-48E4-B4F7-EB4680B17125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58-E204-4168-ADE4-2E5A96672B23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08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81C-CFB7-4F8C-A69D-70106AA527F0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55F1-C3B0-4724-A224-D1588D090851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DC70-7CB9-43AB-87B1-C73B469495B4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1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FF6-D3FF-4C4B-A645-CBDF48BECC9E}" type="datetime1">
              <a:rPr lang="de-DE" smtClean="0"/>
              <a:t>21.10.2014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628-2293-4CC2-A7FC-C972B6592D8B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6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D699-DBE0-4CBC-9281-4A0F80AF43B8}" type="datetime1">
              <a:rPr lang="de-DE" smtClean="0"/>
              <a:t>21.10.2014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82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B7F-EAD0-48D0-90D8-21E6FF87A28D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D9A-BB9C-473B-A75D-3EE45813738A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8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7ED2-7356-4CD2-A439-64FE8FB8DAD8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1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75C0-7790-4409-9C2D-B8AD75076484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FAB5-C6D5-433F-8D1A-97D952C3A5B5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3142-5ED1-469B-9F36-A1CEC01F1BD5}" type="datetime1">
              <a:rPr lang="de-DE" smtClean="0"/>
              <a:t>21.10.2014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585-F1BC-42B3-BF45-B288710B9B18}" type="datetime1">
              <a:rPr lang="de-DE" smtClean="0"/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6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7B-2A1A-411A-BA52-7024F536F38D}" type="datetime1">
              <a:rPr lang="de-DE" smtClean="0"/>
              <a:t>21.10.2014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8F7D-81D1-49D9-96B1-9A4CF8D58B2F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C5A0-E626-4B3D-AD82-6A24C6996D2A}" type="datetime1">
              <a:rPr lang="de-DE" smtClean="0"/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80D3-EF70-4CAC-8BBB-6A44223B1BFD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2894" y="1562894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A4B2-856B-4B8E-A951-CAD170CD9498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4" descr="Hintergr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pic>
        <p:nvPicPr>
          <p:cNvPr id="10" name="Bild 10" descr="Logo trendenc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166988"/>
            <a:ext cx="1694688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9F39-45CB-43A6-AB8E-ED3284A8E2FB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3" descr="Trostkarte_final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3"/>
            <a:ext cx="7569589" cy="10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0864" r="3419" b="48531"/>
          <a:stretch/>
        </p:blipFill>
        <p:spPr bwMode="auto">
          <a:xfrm>
            <a:off x="-2" y="1338372"/>
            <a:ext cx="756285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183-F4FF-4379-9C80-E1C57D0FB4BB}" type="datetime1">
              <a:rPr lang="de-DE" smtClean="0"/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 b="34166"/>
          <a:stretch/>
        </p:blipFill>
        <p:spPr bwMode="auto">
          <a:xfrm rot="5400000">
            <a:off x="-4778264" y="4778263"/>
            <a:ext cx="10688638" cy="11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Radoslav.Naydenov@trendence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0" y="1445102"/>
            <a:ext cx="5549900" cy="1094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/>
                <a:latin typeface="Calibri"/>
                <a:ea typeface="Calibri"/>
                <a:cs typeface="Times New Roman"/>
              </a:rPr>
              <a:t>trend</a:t>
            </a:r>
            <a:r>
              <a:rPr lang="en-GB" sz="2400" dirty="0" err="1" smtClean="0">
                <a:effectLst/>
                <a:latin typeface="Calibri"/>
                <a:ea typeface="Calibri"/>
                <a:cs typeface="Times New Roman"/>
              </a:rPr>
              <a:t>ence</a:t>
            </a:r>
            <a:r>
              <a:rPr lang="en-GB" sz="2400" dirty="0" smtClean="0">
                <a:effectLst/>
                <a:latin typeface="Calibri"/>
                <a:ea typeface="Calibri"/>
                <a:cs typeface="Times New Roman"/>
              </a:rPr>
              <a:t> Graduate Barometer 2015</a:t>
            </a:r>
            <a:endParaRPr lang="en-GB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bg-BG" sz="2400" dirty="0">
                <a:ea typeface="Calibri"/>
                <a:cs typeface="Times New Roman"/>
              </a:rPr>
              <a:t>За анкетата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03" y="8394700"/>
            <a:ext cx="3035088" cy="16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04" y="1487116"/>
            <a:ext cx="2980964" cy="36006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90172" y="216277"/>
            <a:ext cx="515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cs typeface="Calibri"/>
              </a:rPr>
              <a:t>Нашия проект</a:t>
            </a:r>
            <a:endParaRPr lang="de-DE" sz="3200" b="1" dirty="0">
              <a:cs typeface="Calibri"/>
            </a:endParaRPr>
          </a:p>
          <a:p>
            <a:r>
              <a:rPr lang="bg-BG" sz="1600" dirty="0" smtClean="0">
                <a:cs typeface="Calibri"/>
              </a:rPr>
              <a:t>За</a:t>
            </a:r>
            <a:r>
              <a:rPr lang="de-DE" sz="1600" dirty="0" smtClean="0">
                <a:cs typeface="Calibri"/>
              </a:rPr>
              <a:t> trendence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290636" y="5492232"/>
            <a:ext cx="2736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350" b="1" dirty="0" smtClean="0">
                <a:solidFill>
                  <a:srgbClr val="0091C9"/>
                </a:solidFill>
                <a:latin typeface="Calibri"/>
                <a:cs typeface="Calibri"/>
              </a:rPr>
              <a:t>За</a:t>
            </a:r>
            <a:r>
              <a:rPr lang="de-DE" sz="1350" b="1" dirty="0" smtClean="0">
                <a:solidFill>
                  <a:srgbClr val="0091C9"/>
                </a:solidFill>
                <a:latin typeface="Calibri"/>
                <a:cs typeface="Calibri"/>
              </a:rPr>
              <a:t> </a:t>
            </a:r>
            <a:r>
              <a:rPr lang="de-DE" sz="1350" b="1" dirty="0" err="1" smtClean="0">
                <a:solidFill>
                  <a:srgbClr val="0091C9"/>
                </a:solidFill>
                <a:latin typeface="Calibri"/>
                <a:cs typeface="Calibri"/>
              </a:rPr>
              <a:t>trendence</a:t>
            </a:r>
            <a:endParaRPr lang="de-DE" sz="1350" b="1" dirty="0" smtClean="0">
              <a:solidFill>
                <a:srgbClr val="0091C9"/>
              </a:solidFill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основан през </a:t>
            </a:r>
            <a:r>
              <a:rPr lang="de-DE" sz="1000" dirty="0" smtClean="0"/>
              <a:t>1999 </a:t>
            </a:r>
            <a:r>
              <a:rPr lang="bg-BG" sz="1000" dirty="0" smtClean="0"/>
              <a:t>в Нюрнберг, Германия</a:t>
            </a: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Всяка година над </a:t>
            </a:r>
            <a:r>
              <a:rPr lang="ru-RU" sz="1000" dirty="0" smtClean="0"/>
              <a:t>500,000 </a:t>
            </a:r>
            <a:r>
              <a:rPr lang="ru-RU" sz="1000" dirty="0"/>
              <a:t>завършващи училище, студенти и млади професионалисти от целия свят взимат участие в нашите проучвания за кариера и предпочитания към работадатели</a:t>
            </a:r>
            <a:r>
              <a:rPr lang="en-GB" sz="1000" dirty="0" smtClean="0"/>
              <a:t>.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Ангажиментът ни към качеството на резултатите от trendence изследванията се доказва от факта, че важни членове на екипа ни притежават ESOMAR членство и от нашето придържане към ISO 20252 и други признати изследователски стандарти за маркетингови проучвания</a:t>
            </a:r>
            <a:r>
              <a:rPr lang="en-GB" sz="1000" dirty="0" smtClean="0"/>
              <a:t>.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trendence също издава различни </a:t>
            </a:r>
            <a:r>
              <a:rPr lang="ru-RU" sz="1000" dirty="0" smtClean="0"/>
              <a:t>печатни и </a:t>
            </a:r>
            <a:r>
              <a:rPr lang="ru-RU" sz="1000" dirty="0"/>
              <a:t>електронни издания, за да подкрепи завършващите училище и студентите в началото на професионалната им кариерата и взимането на съответни </a:t>
            </a:r>
            <a:r>
              <a:rPr lang="ru-RU" sz="1000" dirty="0" smtClean="0"/>
              <a:t>решения</a:t>
            </a:r>
            <a:r>
              <a:rPr lang="en-GB" sz="1000" dirty="0" smtClean="0"/>
              <a:t>.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trendence е част от Group GTI, най-големият световен кариерен издател, който има офиси в Европа и Азия. Като лидер на пазара в динамична среда, trendence редовно се радва на висок годишен приръст. Нашите клиенти са предимно организации с международни и глобални дейности</a:t>
            </a:r>
            <a:r>
              <a:rPr lang="en-GB" sz="1000" dirty="0" smtClean="0"/>
              <a:t>.</a:t>
            </a:r>
            <a:endParaRPr lang="en-GB" sz="1000" dirty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pic>
        <p:nvPicPr>
          <p:cNvPr id="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62" y="1487116"/>
            <a:ext cx="2980964" cy="36006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346199" y="1745766"/>
            <a:ext cx="2613109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50" b="1" dirty="0" smtClean="0">
                <a:solidFill>
                  <a:schemeClr val="bg1"/>
                </a:solidFill>
                <a:cs typeface="Calibri"/>
              </a:rPr>
              <a:t>Европейското проучване от зимния семестър на </a:t>
            </a:r>
            <a:r>
              <a:rPr lang="en-GB" sz="1350" b="1" dirty="0" smtClean="0">
                <a:solidFill>
                  <a:schemeClr val="bg1"/>
                </a:solidFill>
                <a:cs typeface="Calibri"/>
              </a:rPr>
              <a:t>2013/2014</a:t>
            </a:r>
            <a:r>
              <a:rPr lang="bg-BG" sz="1350" b="1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GB" sz="1350" b="1" dirty="0" smtClean="0">
                <a:solidFill>
                  <a:schemeClr val="bg1"/>
                </a:solidFill>
                <a:cs typeface="Calibri"/>
              </a:rPr>
              <a:t>: </a:t>
            </a:r>
            <a:br>
              <a:rPr lang="en-GB" sz="1350" b="1" dirty="0" smtClean="0">
                <a:solidFill>
                  <a:schemeClr val="bg1"/>
                </a:solidFill>
                <a:cs typeface="Calibri"/>
              </a:rPr>
            </a:br>
            <a:r>
              <a:rPr lang="en-GB" sz="1350" b="1" dirty="0" smtClean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000" b="1" dirty="0" smtClean="0">
                <a:solidFill>
                  <a:srgbClr val="FFFFFF"/>
                </a:solidFill>
              </a:rPr>
              <a:t>Най-разпространената анкета за студенти в Европа с над 300 000 участника и партньорство с повече от 1000 университета</a:t>
            </a:r>
            <a:endParaRPr lang="en-GB" sz="1000" b="1" dirty="0" smtClean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000" b="1" dirty="0">
                <a:solidFill>
                  <a:srgbClr val="FFFFFF"/>
                </a:solidFill>
              </a:rPr>
              <a:t>П</a:t>
            </a:r>
            <a:r>
              <a:rPr lang="bg-BG" sz="1000" b="1" dirty="0" smtClean="0">
                <a:solidFill>
                  <a:srgbClr val="FFFFFF"/>
                </a:solidFill>
              </a:rPr>
              <a:t>ериод за участие</a:t>
            </a:r>
            <a:r>
              <a:rPr lang="en-GB" sz="1000" b="1" dirty="0" smtClean="0">
                <a:solidFill>
                  <a:srgbClr val="FFFFFF"/>
                </a:solidFill>
              </a:rPr>
              <a:t>: 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bg-BG" sz="1000" b="1" dirty="0" smtClean="0">
                <a:solidFill>
                  <a:srgbClr val="FFFFFF"/>
                </a:solidFill>
              </a:rPr>
              <a:t>септември </a:t>
            </a:r>
            <a:r>
              <a:rPr lang="en-GB" sz="1000" b="1" dirty="0" smtClean="0">
                <a:solidFill>
                  <a:srgbClr val="FFFFFF"/>
                </a:solidFill>
              </a:rPr>
              <a:t>2013 – </a:t>
            </a:r>
            <a:r>
              <a:rPr lang="bg-BG" sz="1000" b="1" dirty="0" smtClean="0">
                <a:solidFill>
                  <a:srgbClr val="FFFFFF"/>
                </a:solidFill>
              </a:rPr>
              <a:t>март</a:t>
            </a:r>
            <a:r>
              <a:rPr lang="en-GB" sz="1000" b="1" dirty="0" smtClean="0">
                <a:solidFill>
                  <a:srgbClr val="FFFFFF"/>
                </a:solidFill>
              </a:rPr>
              <a:t> 2014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000" b="1" dirty="0" smtClean="0">
                <a:solidFill>
                  <a:srgbClr val="FFFFFF"/>
                </a:solidFill>
              </a:rPr>
              <a:t>България</a:t>
            </a:r>
            <a:r>
              <a:rPr lang="en-GB" sz="1000" b="1" dirty="0">
                <a:solidFill>
                  <a:srgbClr val="FFFFFF"/>
                </a:solidFill>
              </a:rPr>
              <a:t>: </a:t>
            </a:r>
            <a:r>
              <a:rPr lang="bg-BG" sz="1000" b="1" dirty="0" smtClean="0">
                <a:solidFill>
                  <a:srgbClr val="FFFFFF"/>
                </a:solidFill>
              </a:rPr>
              <a:t>приблизително 5,600 участника</a:t>
            </a:r>
            <a:endParaRPr lang="en-GB" sz="1000" b="1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b="1" dirty="0" smtClean="0">
                <a:solidFill>
                  <a:srgbClr val="FFFFFF"/>
                </a:solidFill>
              </a:rPr>
              <a:t>Издания</a:t>
            </a:r>
            <a:r>
              <a:rPr lang="en-GB" sz="1000" b="1" dirty="0" smtClean="0">
                <a:solidFill>
                  <a:srgbClr val="FFFFFF"/>
                </a:solidFill>
              </a:rPr>
              <a:t>:</a:t>
            </a:r>
            <a:endParaRPr lang="en-GB" sz="1000" b="1" dirty="0">
              <a:solidFill>
                <a:srgbClr val="FFFFFF"/>
              </a:solidFill>
            </a:endParaRPr>
          </a:p>
          <a:p>
            <a:pPr marL="263525" indent="-809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bg-BG" sz="1000" b="1" dirty="0" smtClean="0">
                <a:solidFill>
                  <a:srgbClr val="FFFFFF"/>
                </a:solidFill>
              </a:rPr>
              <a:t>Икономическо</a:t>
            </a:r>
            <a:r>
              <a:rPr lang="en-GB" sz="1000" b="1" dirty="0" smtClean="0">
                <a:solidFill>
                  <a:srgbClr val="FFFFFF"/>
                </a:solidFill>
              </a:rPr>
              <a:t>/</a:t>
            </a:r>
            <a:r>
              <a:rPr lang="bg-BG" sz="1000" b="1" dirty="0" smtClean="0">
                <a:solidFill>
                  <a:srgbClr val="FFFFFF"/>
                </a:solidFill>
              </a:rPr>
              <a:t>Бизнес</a:t>
            </a:r>
            <a:r>
              <a:rPr lang="en-GB" sz="1000" b="1" dirty="0" smtClean="0">
                <a:solidFill>
                  <a:srgbClr val="FFFFFF"/>
                </a:solidFill>
              </a:rPr>
              <a:t> :</a:t>
            </a:r>
            <a:r>
              <a:rPr lang="bg-BG" sz="1000" b="1" dirty="0" smtClean="0">
                <a:solidFill>
                  <a:srgbClr val="FFFFFF"/>
                </a:solidFill>
              </a:rPr>
              <a:t> около 2,200 </a:t>
            </a:r>
            <a:r>
              <a:rPr lang="bg-BG" sz="1000" b="1" dirty="0">
                <a:solidFill>
                  <a:srgbClr val="FFFFFF"/>
                </a:solidFill>
              </a:rPr>
              <a:t>участника</a:t>
            </a:r>
            <a:r>
              <a:rPr lang="en-GB" sz="1000" b="1" dirty="0" smtClean="0">
                <a:solidFill>
                  <a:srgbClr val="FFFFFF"/>
                </a:solidFill>
              </a:rPr>
              <a:t>  (</a:t>
            </a:r>
            <a:r>
              <a:rPr lang="bg-BG" sz="1000" b="1" dirty="0">
                <a:solidFill>
                  <a:srgbClr val="FFFFFF"/>
                </a:solidFill>
              </a:rPr>
              <a:t>България</a:t>
            </a:r>
            <a:r>
              <a:rPr lang="en-GB" sz="1000" b="1" dirty="0" smtClean="0">
                <a:solidFill>
                  <a:srgbClr val="FFFFFF"/>
                </a:solidFill>
              </a:rPr>
              <a:t>)</a:t>
            </a:r>
            <a:endParaRPr lang="en-GB" sz="1000" b="1" dirty="0">
              <a:solidFill>
                <a:srgbClr val="FFFFFF"/>
              </a:solidFill>
            </a:endParaRPr>
          </a:p>
          <a:p>
            <a:pPr marL="263525" indent="-809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bg-BG" sz="1000" b="1" dirty="0" smtClean="0">
                <a:solidFill>
                  <a:srgbClr val="FFFFFF"/>
                </a:solidFill>
              </a:rPr>
              <a:t>Инженерно</a:t>
            </a:r>
            <a:r>
              <a:rPr lang="en-GB" sz="1000" b="1" dirty="0" smtClean="0">
                <a:solidFill>
                  <a:srgbClr val="FFFFFF"/>
                </a:solidFill>
              </a:rPr>
              <a:t>/</a:t>
            </a:r>
            <a:r>
              <a:rPr lang="bg-BG" sz="1000" b="1" dirty="0" smtClean="0">
                <a:solidFill>
                  <a:srgbClr val="FFFFFF"/>
                </a:solidFill>
              </a:rPr>
              <a:t>Техническо</a:t>
            </a:r>
            <a:r>
              <a:rPr lang="en-GB" sz="1000" b="1" dirty="0" smtClean="0">
                <a:solidFill>
                  <a:srgbClr val="FFFFFF"/>
                </a:solidFill>
              </a:rPr>
              <a:t>/</a:t>
            </a:r>
            <a:r>
              <a:rPr lang="bg-BG" sz="1000" b="1" dirty="0" smtClean="0">
                <a:solidFill>
                  <a:srgbClr val="FFFFFF"/>
                </a:solidFill>
              </a:rPr>
              <a:t>ИТ</a:t>
            </a:r>
            <a:r>
              <a:rPr lang="en-GB" sz="1000" b="1" dirty="0" smtClean="0">
                <a:solidFill>
                  <a:srgbClr val="FFFFFF"/>
                </a:solidFill>
              </a:rPr>
              <a:t> </a:t>
            </a:r>
            <a:r>
              <a:rPr lang="en-GB" sz="1000" b="1" dirty="0">
                <a:solidFill>
                  <a:srgbClr val="FFFFFF"/>
                </a:solidFill>
              </a:rPr>
              <a:t>: </a:t>
            </a:r>
            <a:r>
              <a:rPr lang="bg-BG" sz="1000" b="1" dirty="0">
                <a:solidFill>
                  <a:srgbClr val="FFFFFF"/>
                </a:solidFill>
              </a:rPr>
              <a:t>около </a:t>
            </a:r>
            <a:r>
              <a:rPr lang="bg-BG" sz="1000" b="1" dirty="0" smtClean="0">
                <a:solidFill>
                  <a:srgbClr val="FFFFFF"/>
                </a:solidFill>
              </a:rPr>
              <a:t>1,900 </a:t>
            </a:r>
            <a:r>
              <a:rPr lang="bg-BG" sz="1000" b="1" dirty="0">
                <a:solidFill>
                  <a:srgbClr val="FFFFFF"/>
                </a:solidFill>
              </a:rPr>
              <a:t>участника</a:t>
            </a:r>
            <a:r>
              <a:rPr lang="en-GB" sz="1000" b="1" dirty="0">
                <a:solidFill>
                  <a:srgbClr val="FFFFFF"/>
                </a:solidFill>
              </a:rPr>
              <a:t>  (</a:t>
            </a:r>
            <a:r>
              <a:rPr lang="bg-BG" sz="1000" b="1" dirty="0">
                <a:solidFill>
                  <a:srgbClr val="FFFFFF"/>
                </a:solidFill>
              </a:rPr>
              <a:t>България</a:t>
            </a:r>
            <a:r>
              <a:rPr lang="en-GB" sz="1000" b="1" dirty="0">
                <a:solidFill>
                  <a:srgbClr val="FFFFFF"/>
                </a:solidFill>
              </a:rPr>
              <a:t>)</a:t>
            </a:r>
          </a:p>
          <a:p>
            <a:pPr marL="182562">
              <a:spcAft>
                <a:spcPts val="200"/>
              </a:spcAft>
            </a:pPr>
            <a:endParaRPr lang="de-DE" sz="1000" b="1" dirty="0">
              <a:solidFill>
                <a:srgbClr val="FFFFFF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44972" y="1570050"/>
            <a:ext cx="2627328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/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Вашите привилегии при партньорство с нас</a:t>
            </a:r>
            <a:r>
              <a:rPr lang="en-GB" sz="135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1350" b="1" dirty="0">
                <a:solidFill>
                  <a:srgbClr val="0091C9"/>
                </a:solidFill>
                <a:cs typeface="Calibri"/>
              </a:rPr>
              <a:t>:</a:t>
            </a:r>
          </a:p>
          <a:p>
            <a:pPr marL="88900" indent="-88900" algn="just"/>
            <a:endParaRPr lang="en-GB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/>
              <a:t>Щ</a:t>
            </a:r>
            <a:r>
              <a:rPr lang="bg-BG" sz="1000" dirty="0" smtClean="0"/>
              <a:t>е Ви предоставим емпирични данни, които показват </a:t>
            </a:r>
            <a:r>
              <a:rPr lang="ru-RU" sz="1000" dirty="0"/>
              <a:t>удовлетворението на студентите от университета, в който следват</a:t>
            </a:r>
            <a:endParaRPr lang="en-GB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>
                <a:latin typeface="Calibri"/>
                <a:cs typeface="Calibri"/>
              </a:rPr>
              <a:t>Сравнение на </a:t>
            </a:r>
            <a:r>
              <a:rPr lang="ru-RU" sz="1000" dirty="0" smtClean="0">
                <a:cs typeface="Calibri"/>
              </a:rPr>
              <a:t>резултатите </a:t>
            </a:r>
            <a:r>
              <a:rPr lang="ru-RU" sz="1000" dirty="0">
                <a:cs typeface="Calibri"/>
              </a:rPr>
              <a:t>на Вашия университет с тези на други от България и Европа, независимо от други официални класации и рейтинги на университети</a:t>
            </a:r>
            <a:endParaRPr lang="en-GB" sz="1000" dirty="0" smtClean="0"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>
                <a:latin typeface="Calibri"/>
                <a:cs typeface="Calibri"/>
              </a:rPr>
              <a:t>Щ</a:t>
            </a:r>
            <a:r>
              <a:rPr lang="bg-BG" sz="1000" dirty="0" smtClean="0">
                <a:latin typeface="Calibri"/>
                <a:cs typeface="Calibri"/>
              </a:rPr>
              <a:t>е получите информация за предпочитаните </a:t>
            </a:r>
            <a:r>
              <a:rPr lang="ru-RU" sz="1000" dirty="0">
                <a:cs typeface="Calibri"/>
              </a:rPr>
              <a:t>други университети от Ваши студенти</a:t>
            </a:r>
            <a:endParaRPr lang="bg-BG" sz="1000" dirty="0" smtClean="0"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cs typeface="Calibri"/>
              </a:rPr>
              <a:t>Информация за актуални въпроси свръзани с кариера, която ще е от помощ за Вашия кариерен център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cs typeface="Calibri"/>
              </a:rPr>
              <a:t>Точна оценка на фирмите, които са активни и заинтересовани от Вашия университет</a:t>
            </a:r>
          </a:p>
        </p:txBody>
      </p:sp>
      <p:sp>
        <p:nvSpPr>
          <p:cNvPr id="18" name="Rechteck 17"/>
          <p:cNvSpPr/>
          <p:nvPr/>
        </p:nvSpPr>
        <p:spPr>
          <a:xfrm>
            <a:off x="1403350" y="9712490"/>
            <a:ext cx="3781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000" b="1" dirty="0" smtClean="0">
                <a:solidFill>
                  <a:srgbClr val="0091C9"/>
                </a:solidFill>
                <a:cs typeface="Calibri"/>
              </a:rPr>
              <a:t>Имате ли допълнителни въпроси</a:t>
            </a:r>
            <a:r>
              <a:rPr lang="de-DE" sz="1000" b="1" dirty="0" smtClean="0">
                <a:solidFill>
                  <a:srgbClr val="0091C9"/>
                </a:solidFill>
                <a:cs typeface="Calibri"/>
              </a:rPr>
              <a:t>? </a:t>
            </a:r>
            <a:r>
              <a:rPr lang="bg-BG" sz="1000" b="1" dirty="0" smtClean="0">
                <a:solidFill>
                  <a:srgbClr val="0091C9"/>
                </a:solidFill>
                <a:cs typeface="Calibri"/>
              </a:rPr>
              <a:t>Ще се радвам да Ви помогна</a:t>
            </a:r>
            <a:r>
              <a:rPr lang="de-DE" sz="100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r>
              <a:rPr lang="bg-BG" sz="1000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Радослав Найденов</a:t>
            </a:r>
            <a:r>
              <a:rPr lang="de-DE" sz="1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– Country Manager </a:t>
            </a:r>
            <a:r>
              <a:rPr lang="de-DE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Bulgaria</a:t>
            </a:r>
            <a:endParaRPr lang="de-DE" sz="1000" dirty="0" smtClean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de-DE" sz="1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E-Mail</a:t>
            </a:r>
            <a:r>
              <a:rPr lang="de-DE" sz="1000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: </a:t>
            </a:r>
            <a:r>
              <a:rPr lang="de-DE" sz="1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  <a:hlinkClick r:id="rId4"/>
              </a:rPr>
              <a:t>Radoslav.Naydenov@trendence.com</a:t>
            </a:r>
            <a:endParaRPr lang="de-DE" sz="1000" dirty="0" smtClean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de-DE" sz="1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Phone: </a:t>
            </a:r>
            <a:r>
              <a:rPr lang="de-DE" sz="1000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+49 (0) 30 259 29 88 0</a:t>
            </a:r>
            <a:endParaRPr lang="de-DE" sz="1400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pic>
        <p:nvPicPr>
          <p:cNvPr id="22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62" y="5339832"/>
            <a:ext cx="2980964" cy="3600692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1331980" y="5496138"/>
            <a:ext cx="2627328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bg-BG" sz="1350" b="1" dirty="0">
                <a:solidFill>
                  <a:srgbClr val="0091C9"/>
                </a:solidFill>
                <a:cs typeface="Calibri"/>
              </a:rPr>
              <a:t>Привилегии </a:t>
            </a: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за Вашите студенти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…</a:t>
            </a:r>
          </a:p>
          <a:p>
            <a:pPr marL="88900" indent="-88900" algn="just"/>
            <a:endParaRPr lang="en-GB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Атрактивни награди</a:t>
            </a:r>
            <a:endParaRPr lang="en-GB" sz="1000" dirty="0" smtClean="0"/>
          </a:p>
          <a:p>
            <a:pPr marL="88900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Резултати от миналогодишното проучване,</a:t>
            </a:r>
            <a:r>
              <a:rPr lang="ru-RU" sz="1000" dirty="0"/>
              <a:t> които могат да бъдат директно изтеглени </a:t>
            </a:r>
            <a:r>
              <a:rPr lang="ru-RU" sz="1000" dirty="0" smtClean="0"/>
              <a:t>в края </a:t>
            </a:r>
            <a:r>
              <a:rPr lang="ru-RU" sz="1000" dirty="0"/>
              <a:t>на анкетата</a:t>
            </a:r>
            <a:r>
              <a:rPr lang="bg-BG" sz="1000" dirty="0" smtClean="0"/>
              <a:t> 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/>
              <a:t>С</a:t>
            </a:r>
            <a:r>
              <a:rPr lang="bg-BG" sz="1000" dirty="0" smtClean="0"/>
              <a:t> информация за работно време и  очаквана месечна работна заплата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/>
              <a:t>П</a:t>
            </a:r>
            <a:r>
              <a:rPr lang="bg-BG" sz="1000" dirty="0" smtClean="0"/>
              <a:t>опулярни работодатели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Общи тенденции на работния пазар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/>
              <a:t>…</a:t>
            </a:r>
            <a:r>
              <a:rPr lang="bg-BG" sz="1000" dirty="0" smtClean="0"/>
              <a:t>и допълнителна информация за планиране на професионалното развитие </a:t>
            </a:r>
            <a:endParaRPr lang="en-GB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278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5" descr="Kaste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636" y="3591531"/>
            <a:ext cx="3200496" cy="617467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90172" y="216277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cs typeface="Calibri"/>
              </a:rPr>
              <a:t>Привилегии</a:t>
            </a:r>
            <a:endParaRPr lang="en-GB" sz="3200" b="1" dirty="0" smtClean="0">
              <a:cs typeface="Calibri"/>
            </a:endParaRPr>
          </a:p>
          <a:p>
            <a:r>
              <a:rPr lang="bg-BG" sz="1600" dirty="0" smtClean="0">
                <a:cs typeface="Calibri"/>
              </a:rPr>
              <a:t>Качество на управлението</a:t>
            </a:r>
            <a:r>
              <a:rPr lang="en-GB" sz="1600" dirty="0" smtClean="0">
                <a:cs typeface="Calibri"/>
              </a:rPr>
              <a:t>, </a:t>
            </a:r>
            <a:r>
              <a:rPr lang="bg-BG" sz="1600" dirty="0" smtClean="0">
                <a:cs typeface="Calibri"/>
              </a:rPr>
              <a:t>Кариерни услуги</a:t>
            </a:r>
            <a:r>
              <a:rPr lang="en-GB" sz="1600" dirty="0" smtClean="0">
                <a:cs typeface="Calibri"/>
              </a:rPr>
              <a:t>, </a:t>
            </a:r>
            <a:r>
              <a:rPr lang="bg-BG" sz="1600" dirty="0" smtClean="0">
                <a:cs typeface="Calibri"/>
              </a:rPr>
              <a:t>Университетски маркетинг</a:t>
            </a:r>
            <a:endParaRPr lang="en-GB" sz="1600" dirty="0" smtClean="0">
              <a:cs typeface="Calibri"/>
            </a:endParaRPr>
          </a:p>
          <a:p>
            <a:endParaRPr lang="en-GB" sz="1600" dirty="0"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84159" y="5250680"/>
            <a:ext cx="5731131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Съдържание на проучването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Нов разработен университетски метод за получаване на обратна информация</a:t>
            </a:r>
            <a:r>
              <a:rPr lang="en-GB" sz="1000" dirty="0" smtClean="0"/>
              <a:t>: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00" dirty="0" smtClean="0"/>
              <a:t>10 </a:t>
            </a:r>
            <a:r>
              <a:rPr lang="bg-BG" sz="1000" dirty="0" smtClean="0"/>
              <a:t>теми за оценяване: От компетентността на доценти и професори до оборудване на библиотеките</a:t>
            </a:r>
            <a:r>
              <a:rPr lang="en-GB" sz="1000" dirty="0" smtClean="0"/>
              <a:t> 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1000" dirty="0" smtClean="0"/>
              <a:t>Измерване </a:t>
            </a:r>
            <a:r>
              <a:rPr lang="bg-BG" sz="1000" dirty="0"/>
              <a:t>на </a:t>
            </a:r>
            <a:r>
              <a:rPr lang="bg-BG" sz="1000" dirty="0" smtClean="0"/>
              <a:t>тези 10 </a:t>
            </a:r>
            <a:r>
              <a:rPr lang="bg-BG" sz="1000" dirty="0"/>
              <a:t>теми за </a:t>
            </a:r>
            <a:r>
              <a:rPr lang="bg-BG" sz="1000" dirty="0" smtClean="0"/>
              <a:t>оценяване, използвайки </a:t>
            </a:r>
            <a:r>
              <a:rPr lang="en-GB" sz="1000" dirty="0" smtClean="0"/>
              <a:t>28 </a:t>
            </a:r>
            <a:r>
              <a:rPr lang="bg-BG" sz="1000" dirty="0" smtClean="0"/>
              <a:t>изразителни критерия</a:t>
            </a:r>
            <a:endParaRPr lang="en-GB" sz="1000" dirty="0" smtClean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1000" dirty="0"/>
              <a:t>Критериите за </a:t>
            </a:r>
            <a:r>
              <a:rPr lang="bg-BG" sz="1000" dirty="0" smtClean="0"/>
              <a:t>измерване </a:t>
            </a:r>
            <a:r>
              <a:rPr lang="bg-BG" sz="1000" dirty="0"/>
              <a:t>бяха подбрани </a:t>
            </a:r>
            <a:r>
              <a:rPr lang="bg-BG" sz="1000" dirty="0" smtClean="0"/>
              <a:t>от </a:t>
            </a:r>
            <a:r>
              <a:rPr lang="bg-BG" sz="1000" b="1" dirty="0" smtClean="0"/>
              <a:t>проучване </a:t>
            </a:r>
            <a:r>
              <a:rPr lang="bg-BG" sz="1000" b="1" dirty="0"/>
              <a:t>с помощта на предварителни тестове в маркентинговия панел на</a:t>
            </a:r>
            <a:r>
              <a:rPr lang="bg-BG" sz="1000" dirty="0" smtClean="0"/>
              <a:t> </a:t>
            </a:r>
            <a:r>
              <a:rPr lang="en-GB" sz="1000" b="1" dirty="0" err="1" smtClean="0"/>
              <a:t>trendence</a:t>
            </a:r>
            <a:r>
              <a:rPr lang="en-GB" sz="1000" b="1" dirty="0" smtClean="0"/>
              <a:t> </a:t>
            </a:r>
            <a:r>
              <a:rPr lang="bg-BG" sz="1000" dirty="0" smtClean="0"/>
              <a:t>и предоставят информация за това, какво студентите наистина разбират под </a:t>
            </a:r>
            <a:r>
              <a:rPr lang="bg-BG" sz="1000" dirty="0"/>
              <a:t>добро </a:t>
            </a:r>
            <a:r>
              <a:rPr lang="bg-BG" sz="1000" dirty="0" smtClean="0"/>
              <a:t>обучение</a:t>
            </a:r>
            <a:r>
              <a:rPr lang="bg-BG" sz="1000" dirty="0"/>
              <a:t> </a:t>
            </a:r>
            <a:r>
              <a:rPr lang="bg-BG" sz="1000" dirty="0" smtClean="0"/>
              <a:t>и др</a:t>
            </a:r>
            <a:r>
              <a:rPr lang="en-GB" sz="1000" dirty="0" smtClean="0"/>
              <a:t>.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1000" dirty="0"/>
              <a:t>О</a:t>
            </a:r>
            <a:r>
              <a:rPr lang="bg-BG" sz="1000" dirty="0" smtClean="0"/>
              <a:t>братна информация</a:t>
            </a:r>
            <a:r>
              <a:rPr lang="en-GB" sz="1000" dirty="0" smtClean="0"/>
              <a:t>/</a:t>
            </a:r>
            <a:r>
              <a:rPr lang="en-GB" sz="1000" b="1" dirty="0" smtClean="0"/>
              <a:t> </a:t>
            </a:r>
            <a:r>
              <a:rPr lang="bg-BG" sz="1000" b="1" dirty="0" smtClean="0"/>
              <a:t>Обосновка</a:t>
            </a:r>
            <a:r>
              <a:rPr lang="en-GB" sz="1000" b="1" dirty="0" smtClean="0"/>
              <a:t> </a:t>
            </a:r>
            <a:r>
              <a:rPr lang="bg-BG" sz="1000" dirty="0" smtClean="0"/>
              <a:t>на оценката оформя портфолиото</a:t>
            </a:r>
            <a:r>
              <a:rPr lang="en-GB" sz="1000" dirty="0" smtClean="0"/>
              <a:t>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1000" b="1" dirty="0" smtClean="0"/>
              <a:t>Допълнителна препоръка</a:t>
            </a:r>
            <a:r>
              <a:rPr lang="en-GB" sz="1000" b="1" dirty="0" smtClean="0"/>
              <a:t>: </a:t>
            </a:r>
            <a:r>
              <a:rPr lang="bg-BG" sz="1000" dirty="0" smtClean="0"/>
              <a:t>Колко студенти биха препоръчали Вашия университет?</a:t>
            </a:r>
            <a:endParaRPr lang="en-GB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b="1" dirty="0" smtClean="0"/>
              <a:t>Теми за професионално развитие</a:t>
            </a:r>
            <a:r>
              <a:rPr lang="en-GB" sz="1000" b="1" dirty="0" smtClean="0"/>
              <a:t>: </a:t>
            </a:r>
            <a:r>
              <a:rPr lang="bg-BG" sz="1000" dirty="0" smtClean="0"/>
              <a:t>Работа и кариера</a:t>
            </a:r>
            <a:r>
              <a:rPr lang="en-GB" sz="1000" dirty="0" smtClean="0"/>
              <a:t>: </a:t>
            </a:r>
            <a:r>
              <a:rPr lang="bg-BG" sz="1000" dirty="0" smtClean="0"/>
              <a:t>Какви са очакванията на студентите за първия им работодател във връзка с работното време и месечна работна заплата? </a:t>
            </a:r>
            <a:r>
              <a:rPr lang="en-GB" sz="1000" dirty="0" smtClean="0">
                <a:sym typeface="Symbol"/>
              </a:rPr>
              <a:t> </a:t>
            </a:r>
            <a:r>
              <a:rPr lang="bg-BG" sz="1000" dirty="0" smtClean="0">
                <a:sym typeface="Symbol"/>
              </a:rPr>
              <a:t>Комуникация: Какви методи използват студентите, за да се информират за работа и кариера?</a:t>
            </a:r>
            <a:r>
              <a:rPr lang="en-GB" sz="1000" dirty="0" smtClean="0">
                <a:sym typeface="Symbol"/>
              </a:rPr>
              <a:t> </a:t>
            </a:r>
            <a:r>
              <a:rPr lang="bg-BG" sz="1000" dirty="0" smtClean="0">
                <a:sym typeface="Symbol"/>
              </a:rPr>
              <a:t>Кои са най-популярните – кои би трябвало следователно да използват работодателите</a:t>
            </a:r>
            <a:r>
              <a:rPr lang="en-GB" sz="1000" dirty="0" smtClean="0">
                <a:sym typeface="Symbol"/>
              </a:rPr>
              <a:t>?</a:t>
            </a:r>
            <a:r>
              <a:rPr lang="en-GB" sz="1000" dirty="0" smtClean="0"/>
              <a:t> </a:t>
            </a:r>
            <a:r>
              <a:rPr lang="en-GB" sz="1000" dirty="0" smtClean="0">
                <a:sym typeface="Symbol"/>
              </a:rPr>
              <a:t> </a:t>
            </a:r>
            <a:r>
              <a:rPr lang="bg-BG" sz="1000" dirty="0" smtClean="0"/>
              <a:t>Атрактивни работодатели</a:t>
            </a:r>
            <a:r>
              <a:rPr lang="en-GB" sz="1000" dirty="0" smtClean="0"/>
              <a:t>: </a:t>
            </a:r>
            <a:r>
              <a:rPr lang="bg-BG" sz="1000" dirty="0"/>
              <a:t>Кои </a:t>
            </a:r>
            <a:r>
              <a:rPr lang="bg-BG" sz="1000" dirty="0" smtClean="0"/>
              <a:t>работодатели са най-популярни</a:t>
            </a:r>
            <a:r>
              <a:rPr lang="bg-BG" sz="1000" dirty="0"/>
              <a:t>? Кои работодатели </a:t>
            </a:r>
            <a:r>
              <a:rPr lang="bg-BG" sz="1000" dirty="0" smtClean="0"/>
              <a:t>се запомнят от студентите чрез активността им в университетите?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19" name="Bild 5" descr="Kas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2214" y="6075392"/>
            <a:ext cx="1326911" cy="60295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415396" y="8507641"/>
            <a:ext cx="53924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50" b="1" dirty="0" smtClean="0">
                <a:solidFill>
                  <a:srgbClr val="FFFFFF"/>
                </a:solidFill>
              </a:rPr>
              <a:t>Добре е да знаете</a:t>
            </a:r>
            <a:r>
              <a:rPr lang="de-DE" sz="1350" b="1" dirty="0" smtClean="0">
                <a:solidFill>
                  <a:srgbClr val="FFFFFF"/>
                </a:solidFill>
              </a:rPr>
              <a:t>:</a:t>
            </a:r>
            <a:endParaRPr lang="de-DE" sz="1350" dirty="0">
              <a:solidFill>
                <a:srgbClr val="FFFFFF"/>
              </a:solidFill>
            </a:endParaRPr>
          </a:p>
          <a:p>
            <a:r>
              <a:rPr lang="de-DE" sz="900" dirty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 smtClean="0">
                <a:solidFill>
                  <a:srgbClr val="FFFFFF"/>
                </a:solidFill>
              </a:rPr>
              <a:t>trendence</a:t>
            </a:r>
            <a:r>
              <a:rPr lang="bg-BG" sz="1000" dirty="0" smtClean="0">
                <a:solidFill>
                  <a:srgbClr val="FFFFFF"/>
                </a:solidFill>
              </a:rPr>
              <a:t> не публикува обратна информация от университетите, например под формата на университетска класация. Участващите университети биха могли сами да използват собствените резултати за маркетингови цели.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bg-BG" sz="1000" dirty="0" smtClean="0">
                <a:solidFill>
                  <a:srgbClr val="FFFFFF"/>
                </a:solidFill>
              </a:rPr>
              <a:t>Моля, свържете се с нас предварително.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Rechteck 48"/>
          <p:cNvSpPr/>
          <p:nvPr/>
        </p:nvSpPr>
        <p:spPr>
          <a:xfrm>
            <a:off x="1284159" y="1556592"/>
            <a:ext cx="58862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Нашият опит на пазара</a:t>
            </a:r>
            <a:endParaRPr lang="en-GB" sz="135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</a:t>
            </a:r>
            <a:r>
              <a:rPr lang="ru-RU" sz="1000" dirty="0" smtClean="0"/>
              <a:t>артньорството </a:t>
            </a:r>
            <a:r>
              <a:rPr lang="ru-RU" sz="1000" dirty="0"/>
              <a:t>с повече от 1000 университета от 24 европейски </a:t>
            </a:r>
            <a:r>
              <a:rPr lang="ru-RU" sz="1000" dirty="0" smtClean="0"/>
              <a:t>страни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Над</a:t>
            </a:r>
            <a:r>
              <a:rPr lang="en-GB" sz="1000" dirty="0" smtClean="0"/>
              <a:t> 300,000 </a:t>
            </a:r>
            <a:r>
              <a:rPr lang="bg-BG" sz="1000" dirty="0" smtClean="0"/>
              <a:t>студенти  от цяла Европа оценяват университета, в който следват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15-годишен опит на пазара и постоянно подобрение на качеството с помощта на нашия панел за проучване на пазара</a:t>
            </a:r>
            <a:endParaRPr lang="en-GB" sz="1350" b="1" dirty="0" smtClean="0">
              <a:solidFill>
                <a:srgbClr val="0091C9"/>
              </a:solidFill>
              <a:cs typeface="Calibri"/>
            </a:endParaRPr>
          </a:p>
          <a:p>
            <a:pPr>
              <a:spcBef>
                <a:spcPts val="200"/>
              </a:spcBef>
            </a:pP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Докладите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: </a:t>
            </a: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Анализ на удовлетворението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, </a:t>
            </a:r>
            <a:r>
              <a:rPr lang="bg-BG" sz="1350" b="1" dirty="0">
                <a:solidFill>
                  <a:srgbClr val="0091C9"/>
                </a:solidFill>
                <a:cs typeface="Calibri"/>
              </a:rPr>
              <a:t>а</a:t>
            </a: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нализ </a:t>
            </a:r>
            <a:r>
              <a:rPr lang="bg-BG" sz="1350" b="1" dirty="0">
                <a:solidFill>
                  <a:srgbClr val="0091C9"/>
                </a:solidFill>
                <a:cs typeface="Calibri"/>
              </a:rPr>
              <a:t>на </a:t>
            </a: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конкуренциятя</a:t>
            </a:r>
            <a:endParaRPr lang="en-GB" sz="1350" b="1" dirty="0" smtClean="0">
              <a:solidFill>
                <a:srgbClr val="004456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Ясни</a:t>
            </a:r>
            <a:r>
              <a:rPr lang="en-GB" sz="1000" dirty="0" smtClean="0"/>
              <a:t>, </a:t>
            </a:r>
            <a:r>
              <a:rPr lang="bg-BG" sz="1000" dirty="0" smtClean="0"/>
              <a:t>подробни</a:t>
            </a:r>
            <a:r>
              <a:rPr lang="en-GB" sz="1000" dirty="0" smtClean="0"/>
              <a:t> </a:t>
            </a:r>
            <a:r>
              <a:rPr lang="bg-BG" sz="1000" dirty="0" smtClean="0"/>
              <a:t>и добре представени резултати</a:t>
            </a:r>
            <a:r>
              <a:rPr lang="en-GB" sz="1000" dirty="0" smtClean="0"/>
              <a:t>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Сравнение на Вашите резултати с тези на всички участници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/>
              <a:t>Анонимен сравнителен </a:t>
            </a:r>
            <a:r>
              <a:rPr lang="bg-BG" sz="1000" dirty="0" smtClean="0"/>
              <a:t>анализ с други университети, с помощта на ключови индикатори</a:t>
            </a:r>
            <a:r>
              <a:rPr lang="en-GB" sz="1000" dirty="0"/>
              <a:t> (</a:t>
            </a:r>
            <a:r>
              <a:rPr lang="bg-BG" sz="1000" dirty="0" smtClean="0"/>
              <a:t>5-степенна система за сравнение, базираща се на принципа на </a:t>
            </a:r>
            <a:r>
              <a:rPr lang="bg-BG" sz="1000" dirty="0"/>
              <a:t>светофара)</a:t>
            </a:r>
            <a:r>
              <a:rPr lang="en-GB" sz="1000" dirty="0" smtClean="0"/>
              <a:t>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Използвайте докладите за</a:t>
            </a:r>
            <a:r>
              <a:rPr lang="en-GB" sz="1000" dirty="0" smtClean="0"/>
              <a:t>: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Вашето качество </a:t>
            </a:r>
            <a:r>
              <a:rPr lang="bg-BG" sz="1000" dirty="0"/>
              <a:t>на </a:t>
            </a:r>
            <a:r>
              <a:rPr lang="bg-BG" sz="1000" dirty="0" smtClean="0"/>
              <a:t>управлението</a:t>
            </a:r>
            <a:r>
              <a:rPr lang="en-GB" sz="1000" dirty="0" smtClean="0"/>
              <a:t>: </a:t>
            </a:r>
            <a:r>
              <a:rPr lang="ru-RU" sz="1000" dirty="0"/>
              <a:t>Как може да бъде подобрено удовлетворението на Вашите студенти?</a:t>
            </a:r>
            <a:endParaRPr lang="en-GB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 smtClean="0"/>
              <a:t>Вашият университетски </a:t>
            </a:r>
            <a:r>
              <a:rPr lang="bg-BG" sz="1000" dirty="0"/>
              <a:t>маркетинг</a:t>
            </a:r>
            <a:r>
              <a:rPr lang="en-GB" sz="1000" dirty="0" smtClean="0"/>
              <a:t>: </a:t>
            </a:r>
            <a:r>
              <a:rPr lang="bg-BG" sz="1000" dirty="0" smtClean="0"/>
              <a:t>Как можем да бъдем конкурентноспособни</a:t>
            </a:r>
            <a:r>
              <a:rPr lang="en-GB" sz="1000" dirty="0" smtClean="0"/>
              <a:t>? </a:t>
            </a:r>
            <a:r>
              <a:rPr lang="bg-BG" sz="1000" dirty="0" smtClean="0"/>
              <a:t>Кои са нашите силни страни</a:t>
            </a:r>
            <a:r>
              <a:rPr lang="en-GB" sz="1000" dirty="0" smtClean="0"/>
              <a:t>? </a:t>
            </a:r>
            <a:r>
              <a:rPr lang="bg-BG" sz="1000" dirty="0" smtClean="0"/>
              <a:t>Кои са нашите конкуренти</a:t>
            </a:r>
            <a:r>
              <a:rPr lang="en-GB" sz="1000" dirty="0" smtClean="0"/>
              <a:t>?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000" dirty="0"/>
              <a:t>Вашите кариерни услуги и сътрудничество с работодатели</a:t>
            </a:r>
            <a:r>
              <a:rPr lang="en-GB" sz="1000" dirty="0" smtClean="0"/>
              <a:t>: </a:t>
            </a:r>
            <a:r>
              <a:rPr lang="bg-BG" sz="1000" dirty="0" smtClean="0"/>
              <a:t>Какви са представите на студентите за професионално развитие и как те биха искали да бъдат видяни от работодателите?</a:t>
            </a:r>
            <a:endParaRPr lang="en-GB" sz="1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329991" y="3596802"/>
            <a:ext cx="867298" cy="199964"/>
            <a:chOff x="5274157" y="5881943"/>
            <a:chExt cx="1127167" cy="259878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632" y="5881943"/>
              <a:ext cx="259868" cy="259878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982" y="5881943"/>
              <a:ext cx="259868" cy="259878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807" y="5881943"/>
              <a:ext cx="259868" cy="259878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456" y="5881943"/>
              <a:ext cx="259868" cy="259878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157" y="5881943"/>
              <a:ext cx="259868" cy="259878"/>
            </a:xfrm>
            <a:prstGeom prst="rect">
              <a:avLst/>
            </a:prstGeom>
          </p:spPr>
        </p:pic>
      </p:grpSp>
      <p:pic>
        <p:nvPicPr>
          <p:cNvPr id="45" name="Picture 1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78" y="2632931"/>
            <a:ext cx="497400" cy="25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44369" y="1831317"/>
            <a:ext cx="5473956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Кои студенти се анкетират?</a:t>
            </a:r>
            <a:endParaRPr lang="en-GB" sz="1350" b="1" dirty="0" smtClean="0">
              <a:solidFill>
                <a:srgbClr val="004456"/>
              </a:solidFill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Принципно, всички студенти от всички учебни направления могат да участват</a:t>
            </a:r>
            <a:r>
              <a:rPr lang="en-GB" sz="1000" dirty="0" smtClean="0"/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Студенти от следните направления са нашата целева група</a:t>
            </a:r>
            <a:r>
              <a:rPr lang="en-GB" sz="1000" dirty="0" smtClean="0"/>
              <a:t>:</a:t>
            </a:r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Икономика 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Инжинерни и технически науки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Иформационни технологии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Природни науки</a:t>
            </a:r>
            <a:r>
              <a:rPr lang="en-GB" sz="1000" dirty="0" smtClean="0"/>
              <a:t> </a:t>
            </a:r>
          </a:p>
          <a:p>
            <a:pPr algn="just"/>
            <a:endParaRPr lang="de-DE" sz="10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190172" y="216277"/>
            <a:ext cx="563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cs typeface="Calibri"/>
              </a:rPr>
              <a:t>Процедура</a:t>
            </a:r>
            <a:endParaRPr lang="de-DE" sz="3200" b="1" dirty="0">
              <a:cs typeface="Calibri"/>
            </a:endParaRPr>
          </a:p>
          <a:p>
            <a:r>
              <a:rPr lang="bg-BG" sz="1600" dirty="0" smtClean="0">
                <a:cs typeface="Calibri"/>
              </a:rPr>
              <a:t>Как Вашите студенти могат да участват в анкетата?</a:t>
            </a:r>
            <a:endParaRPr lang="de-DE" sz="1600" dirty="0" smtClean="0">
              <a:cs typeface="Calibri"/>
            </a:endParaRPr>
          </a:p>
          <a:p>
            <a:endParaRPr lang="de-DE" sz="1600" dirty="0">
              <a:cs typeface="Calibri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101593" y="5245745"/>
            <a:ext cx="49081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b="1" dirty="0" smtClean="0">
                <a:solidFill>
                  <a:srgbClr val="0091C9"/>
                </a:solidFill>
                <a:cs typeface="Calibri"/>
              </a:rPr>
              <a:t>По време на анкетата</a:t>
            </a:r>
            <a:endParaRPr lang="en-GB" sz="12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Ежедневна проверка на събрания брой отговори от страна на </a:t>
            </a:r>
            <a:r>
              <a:rPr lang="en-GB" sz="1000" dirty="0" err="1" smtClean="0"/>
              <a:t>trendence</a:t>
            </a:r>
            <a:r>
              <a:rPr lang="en-GB" sz="1000" dirty="0" smtClean="0"/>
              <a:t> </a:t>
            </a:r>
            <a:r>
              <a:rPr lang="bg-BG" sz="1000" dirty="0" smtClean="0"/>
              <a:t>и </a:t>
            </a:r>
            <a:r>
              <a:rPr lang="bg-BG" sz="1000" dirty="0"/>
              <a:t>редовна актуалиазиция на </a:t>
            </a:r>
            <a:r>
              <a:rPr lang="bg-BG" sz="1000" dirty="0" smtClean="0"/>
              <a:t>информацията.</a:t>
            </a:r>
            <a:endParaRPr lang="en-GB" sz="1000" dirty="0" smtClean="0"/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Ползотворни съвети и мерки в случай на нисък процент отговори</a:t>
            </a:r>
            <a:r>
              <a:rPr lang="en-GB" sz="1000" dirty="0" smtClean="0"/>
              <a:t> </a:t>
            </a:r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След приключване на анкетата ние ще анализираме вашите данни</a:t>
            </a:r>
            <a:r>
              <a:rPr lang="en-GB" sz="1000" dirty="0" smtClean="0"/>
              <a:t>.</a:t>
            </a:r>
            <a:r>
              <a:rPr lang="bg-BG" sz="1000" dirty="0" smtClean="0"/>
              <a:t> Докладите с Вашите резултати ще бъдат готови през есента на 2015</a:t>
            </a:r>
            <a:r>
              <a:rPr lang="en-GB" sz="1000" dirty="0" smtClean="0"/>
              <a:t>. </a:t>
            </a:r>
            <a:r>
              <a:rPr lang="ru-RU" sz="1000" dirty="0"/>
              <a:t>А</a:t>
            </a:r>
            <a:r>
              <a:rPr lang="ru-RU" sz="1000" dirty="0" smtClean="0"/>
              <a:t>ко </a:t>
            </a:r>
            <a:r>
              <a:rPr lang="ru-RU" sz="1000" dirty="0"/>
              <a:t>успеете да достигнете достатъчен брой  </a:t>
            </a:r>
            <a:r>
              <a:rPr lang="ru-RU" sz="1000" dirty="0" smtClean="0"/>
              <a:t>отговори</a:t>
            </a:r>
            <a:r>
              <a:rPr lang="de-DE" sz="1000" dirty="0" smtClean="0"/>
              <a:t>, </a:t>
            </a:r>
            <a:r>
              <a:rPr lang="ru-RU" sz="1000" dirty="0" smtClean="0"/>
              <a:t>резултатите </a:t>
            </a:r>
            <a:r>
              <a:rPr lang="ru-RU" sz="1000" dirty="0"/>
              <a:t>от участието Ви ще бъдат сравнени с резултатите на други университети в България и </a:t>
            </a:r>
            <a:r>
              <a:rPr lang="ru-RU" sz="1000" dirty="0" smtClean="0"/>
              <a:t>Европа</a:t>
            </a:r>
            <a:r>
              <a:rPr lang="en-US" sz="1000" dirty="0" smtClean="0"/>
              <a:t>. </a:t>
            </a:r>
            <a:r>
              <a:rPr lang="bg-BG" sz="1000" dirty="0" smtClean="0"/>
              <a:t>За съставянето на индивидуален доклад са нужни 50 отговора.</a:t>
            </a:r>
            <a:r>
              <a:rPr lang="en-US" sz="1000" dirty="0" smtClean="0"/>
              <a:t> </a:t>
            </a:r>
            <a:endParaRPr lang="en-GB" sz="1000" dirty="0"/>
          </a:p>
        </p:txBody>
      </p:sp>
      <p:sp>
        <p:nvSpPr>
          <p:cNvPr id="19" name="Rechteck 18"/>
          <p:cNvSpPr/>
          <p:nvPr/>
        </p:nvSpPr>
        <p:spPr>
          <a:xfrm>
            <a:off x="1399722" y="7863875"/>
            <a:ext cx="5232202" cy="109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Методи за покана за участие 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– </a:t>
            </a:r>
            <a:r>
              <a:rPr lang="bg-BG" sz="1350" b="1" dirty="0" smtClean="0">
                <a:solidFill>
                  <a:srgbClr val="0091C9"/>
                </a:solidFill>
                <a:cs typeface="Calibri"/>
              </a:rPr>
              <a:t>предимствата на покана чрез имейл</a:t>
            </a:r>
            <a:endParaRPr lang="en-GB" sz="1350" b="1" dirty="0" smtClean="0">
              <a:solidFill>
                <a:srgbClr val="0091C9"/>
              </a:solidFill>
              <a:cs typeface="Calibri"/>
            </a:endParaRPr>
          </a:p>
          <a:p>
            <a:pPr marL="171450" lvl="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bg-BG" sz="1000" b="1" dirty="0" smtClean="0">
                <a:solidFill>
                  <a:prstClr val="black"/>
                </a:solidFill>
              </a:rPr>
              <a:t>Покана </a:t>
            </a:r>
            <a:r>
              <a:rPr lang="bg-BG" sz="1000" b="1" dirty="0">
                <a:solidFill>
                  <a:prstClr val="black"/>
                </a:solidFill>
              </a:rPr>
              <a:t>чрез </a:t>
            </a:r>
            <a:r>
              <a:rPr lang="bg-BG" sz="1000" b="1" dirty="0" smtClean="0">
                <a:solidFill>
                  <a:prstClr val="black"/>
                </a:solidFill>
              </a:rPr>
              <a:t>имейл</a:t>
            </a:r>
            <a:r>
              <a:rPr lang="en-GB" sz="1000" b="1" dirty="0" smtClean="0">
                <a:solidFill>
                  <a:prstClr val="black"/>
                </a:solidFill>
              </a:rPr>
              <a:t>:</a:t>
            </a:r>
            <a:r>
              <a:rPr lang="en-GB" sz="1000" dirty="0" smtClean="0">
                <a:solidFill>
                  <a:prstClr val="black"/>
                </a:solidFill>
              </a:rPr>
              <a:t>  </a:t>
            </a:r>
            <a:r>
              <a:rPr lang="bg-BG" sz="1000" dirty="0" smtClean="0">
                <a:solidFill>
                  <a:prstClr val="black"/>
                </a:solidFill>
              </a:rPr>
              <a:t>Най-лесният и бърз метод</a:t>
            </a:r>
            <a:r>
              <a:rPr lang="en-GB" sz="1000" dirty="0" smtClean="0">
                <a:solidFill>
                  <a:prstClr val="black"/>
                </a:solidFill>
              </a:rPr>
              <a:t> </a:t>
            </a:r>
            <a:r>
              <a:rPr lang="en-GB" sz="1000" dirty="0" smtClean="0">
                <a:solidFill>
                  <a:prstClr val="black"/>
                </a:solidFill>
                <a:sym typeface="Symbol"/>
              </a:rPr>
              <a:t> </a:t>
            </a:r>
            <a:r>
              <a:rPr lang="bg-BG" sz="1000" dirty="0" smtClean="0">
                <a:solidFill>
                  <a:prstClr val="black"/>
                </a:solidFill>
                <a:sym typeface="Symbol"/>
              </a:rPr>
              <a:t>Заслужава си, когато имейл адресите на целевите групи са достъпни</a:t>
            </a:r>
            <a:r>
              <a:rPr lang="en-GB" sz="1000" dirty="0" smtClean="0">
                <a:solidFill>
                  <a:prstClr val="black"/>
                </a:solidFill>
                <a:sym typeface="Symbol"/>
              </a:rPr>
              <a:t>  </a:t>
            </a:r>
            <a:r>
              <a:rPr lang="bg-BG" sz="1000" dirty="0" smtClean="0">
                <a:solidFill>
                  <a:prstClr val="black"/>
                </a:solidFill>
                <a:sym typeface="Symbol"/>
              </a:rPr>
              <a:t>Щ</a:t>
            </a:r>
            <a:r>
              <a:rPr lang="ru-RU" sz="1000" dirty="0">
                <a:solidFill>
                  <a:prstClr val="black"/>
                </a:solidFill>
                <a:sym typeface="Symbol"/>
              </a:rPr>
              <a:t>е получите имейл-шаблон, който </a:t>
            </a:r>
            <a:r>
              <a:rPr lang="ru-RU" sz="1000" dirty="0" smtClean="0">
                <a:solidFill>
                  <a:prstClr val="black"/>
                </a:solidFill>
                <a:sym typeface="Symbol"/>
              </a:rPr>
              <a:t>трябва </a:t>
            </a:r>
            <a:r>
              <a:rPr lang="ru-RU" sz="1000" dirty="0">
                <a:solidFill>
                  <a:prstClr val="black"/>
                </a:solidFill>
                <a:sym typeface="Symbol"/>
              </a:rPr>
              <a:t>да препратите от Ваше </a:t>
            </a:r>
            <a:r>
              <a:rPr lang="ru-RU" sz="1000" dirty="0" smtClean="0">
                <a:solidFill>
                  <a:prstClr val="black"/>
                </a:solidFill>
                <a:sym typeface="Symbol"/>
              </a:rPr>
              <a:t>име към студентите</a:t>
            </a:r>
            <a:endParaRPr lang="en-GB" sz="1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Участието Ви е напълно безплатно.</a:t>
            </a:r>
            <a:r>
              <a:rPr lang="en-GB" sz="1000" dirty="0" smtClean="0"/>
              <a:t> </a:t>
            </a:r>
            <a:r>
              <a:rPr lang="bg-BG" sz="1000" dirty="0" smtClean="0"/>
              <a:t>Поканата към Вашите студенти може също да бъде </a:t>
            </a:r>
            <a:r>
              <a:rPr lang="bg-BG" sz="1000" b="1" dirty="0" smtClean="0"/>
              <a:t>индивидуално</a:t>
            </a:r>
            <a:r>
              <a:rPr lang="bg-BG" sz="1000" dirty="0" smtClean="0"/>
              <a:t> от вас формулирана.</a:t>
            </a:r>
            <a:endParaRPr lang="en-GB" sz="1000" dirty="0"/>
          </a:p>
        </p:txBody>
      </p:sp>
      <p:sp>
        <p:nvSpPr>
          <p:cNvPr id="20" name="Rechteck 19"/>
          <p:cNvSpPr/>
          <p:nvPr/>
        </p:nvSpPr>
        <p:spPr>
          <a:xfrm>
            <a:off x="2101593" y="6714894"/>
            <a:ext cx="48167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b="1" dirty="0" smtClean="0">
                <a:solidFill>
                  <a:srgbClr val="0091C9"/>
                </a:solidFill>
                <a:cs typeface="Calibri"/>
              </a:rPr>
              <a:t>След провеждането на анкетата</a:t>
            </a:r>
            <a:endParaRPr lang="en-GB" sz="12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Анализ на данните и подготовка на докладите</a:t>
            </a:r>
            <a:endParaRPr lang="en-GB" sz="1000" dirty="0" smtClean="0"/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bg-BG" sz="1000" b="1" dirty="0" smtClean="0"/>
              <a:t>Изпрщане на докладите през есента на</a:t>
            </a:r>
            <a:r>
              <a:rPr lang="en-GB" sz="1000" b="1" dirty="0" smtClean="0"/>
              <a:t> 2015</a:t>
            </a:r>
            <a:endParaRPr lang="en-GB" sz="1000" b="1" dirty="0"/>
          </a:p>
        </p:txBody>
      </p:sp>
      <p:sp>
        <p:nvSpPr>
          <p:cNvPr id="26" name="Rechteck 25"/>
          <p:cNvSpPr/>
          <p:nvPr/>
        </p:nvSpPr>
        <p:spPr>
          <a:xfrm>
            <a:off x="2101593" y="3408929"/>
            <a:ext cx="4908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b="1" dirty="0" smtClean="0">
                <a:solidFill>
                  <a:srgbClr val="0091C9"/>
                </a:solidFill>
                <a:cs typeface="Calibri"/>
              </a:rPr>
              <a:t>Подготовка</a:t>
            </a:r>
            <a:endParaRPr lang="en-GB" sz="1200" b="1" dirty="0" smtClean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Съгласуване на оптималното време за провеждане на анкетата с Вас </a:t>
            </a:r>
            <a:r>
              <a:rPr lang="en-GB" sz="1000" dirty="0" smtClean="0"/>
              <a:t>(</a:t>
            </a:r>
            <a:r>
              <a:rPr lang="bg-BG" sz="1000" dirty="0" smtClean="0"/>
              <a:t>за да сме сигурни, че ще избегнем сблъсък с други анкети</a:t>
            </a:r>
            <a:r>
              <a:rPr lang="en-GB" sz="1000" dirty="0" smtClean="0"/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Ако студентите бъдат поканени за участие в анкетата </a:t>
            </a:r>
            <a:r>
              <a:rPr lang="bg-BG" sz="1000" dirty="0"/>
              <a:t>чрез </a:t>
            </a:r>
            <a:r>
              <a:rPr lang="bg-BG" sz="1000" dirty="0" smtClean="0"/>
              <a:t>имейл, най-успешният </a:t>
            </a:r>
            <a:r>
              <a:rPr lang="bg-BG" sz="1000" dirty="0"/>
              <a:t>начин за </a:t>
            </a:r>
            <a:r>
              <a:rPr lang="bg-BG" sz="1000" dirty="0" smtClean="0"/>
              <a:t>участие, в интервал на 2 до 3 седмици след това бихме могли да Ви предоставим обратна информация за събрания брой отговори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bg-BG" sz="1000" dirty="0" smtClean="0"/>
              <a:t>Активирането на банери, публикуването на линка в социални мрежи и форуми е възможно</a:t>
            </a:r>
            <a:r>
              <a:rPr lang="en-GB" sz="1000" dirty="0" smtClean="0"/>
              <a:t>, </a:t>
            </a:r>
            <a:r>
              <a:rPr lang="bg-BG" sz="1000" dirty="0" smtClean="0"/>
              <a:t>но сам по себе си този метод не допринася толкова висок процент отговори, както изпращането на имейл към студентите.</a:t>
            </a:r>
            <a:endParaRPr lang="en-GB" sz="10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За </a:t>
            </a:r>
            <a:r>
              <a:rPr lang="ru-RU" sz="1000" dirty="0"/>
              <a:t>да осъществите това, ще Ви изпратим </a:t>
            </a:r>
            <a:r>
              <a:rPr lang="ru-RU" sz="1000" dirty="0" smtClean="0"/>
              <a:t>имейл-шаблон</a:t>
            </a:r>
            <a:r>
              <a:rPr lang="ru-RU" sz="1000" dirty="0"/>
              <a:t>, който може да препратите от Ваше </a:t>
            </a:r>
            <a:r>
              <a:rPr lang="ru-RU" sz="1000" dirty="0" smtClean="0"/>
              <a:t>име.</a:t>
            </a:r>
            <a:endParaRPr lang="en-GB" sz="10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323487" y="3208617"/>
            <a:ext cx="600292" cy="600292"/>
            <a:chOff x="1336528" y="4359726"/>
            <a:chExt cx="600292" cy="600292"/>
          </a:xfrm>
        </p:grpSpPr>
        <p:pic>
          <p:nvPicPr>
            <p:cNvPr id="16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4359726"/>
              <a:ext cx="600292" cy="60029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476019" y="447520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326631" y="5099302"/>
            <a:ext cx="600292" cy="600292"/>
            <a:chOff x="1336528" y="5499155"/>
            <a:chExt cx="600292" cy="600292"/>
          </a:xfrm>
        </p:grpSpPr>
        <p:pic>
          <p:nvPicPr>
            <p:cNvPr id="17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1476019" y="560425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344132" y="6522470"/>
            <a:ext cx="600292" cy="600292"/>
            <a:chOff x="1336528" y="6638584"/>
            <a:chExt cx="600292" cy="600292"/>
          </a:xfrm>
        </p:grpSpPr>
        <p:pic>
          <p:nvPicPr>
            <p:cNvPr id="21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6638584"/>
              <a:ext cx="600292" cy="600292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1476019" y="675406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3.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Benutzerdefiniert</PresentationFormat>
  <Paragraphs>89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Radoslav Naydenov</cp:lastModifiedBy>
  <cp:revision>157</cp:revision>
  <cp:lastPrinted>2014-10-06T09:01:08Z</cp:lastPrinted>
  <dcterms:created xsi:type="dcterms:W3CDTF">2014-04-16T09:16:00Z</dcterms:created>
  <dcterms:modified xsi:type="dcterms:W3CDTF">2014-10-21T09:21:44Z</dcterms:modified>
</cp:coreProperties>
</file>